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345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70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836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554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18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75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42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01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2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568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29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8B626-0606-451D-AC62-55E22C4517A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4183D-ECF0-4A1A-B172-25A1355F694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407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819" y="284086"/>
            <a:ext cx="11540961" cy="506028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BwSurco-Medium" panose="00000600000000000000" pitchFamily="50" charset="-52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ОБРАЗОВАНИЯ</a:t>
            </a:r>
            <a:br>
              <a:rPr lang="ru-RU" sz="1400" dirty="0">
                <a:latin typeface="BwSurco-Medium" panose="00000600000000000000" pitchFamily="50" charset="-52"/>
                <a:cs typeface="Times New Roman" panose="02020603050405020304" pitchFamily="18" charset="0"/>
              </a:rPr>
            </a:br>
            <a:r>
              <a:rPr lang="ru-RU" sz="1400" dirty="0">
                <a:latin typeface="BwSurco-Medium" panose="00000600000000000000" pitchFamily="50" charset="-52"/>
                <a:cs typeface="Times New Roman" panose="02020603050405020304" pitchFamily="18" charset="0"/>
              </a:rPr>
              <a:t>«САНКТ-ПЕТЕРБУРГСКИЙ ПОЛИТЕХНИЧЕСКИЙ УНИВЕРСИТЕТ ПЕТРА ВЕЛИКОГО»</a:t>
            </a:r>
            <a:endParaRPr lang="en-US" sz="4000" b="1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BwSurco-Medium" panose="00000600000000000000" pitchFamily="50" charset="-5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48146" y="4587461"/>
            <a:ext cx="5743854" cy="1085371"/>
          </a:xfrm>
        </p:spPr>
        <p:txBody>
          <a:bodyPr>
            <a:normAutofit lnSpcReduction="10000"/>
          </a:bodyPr>
          <a:lstStyle/>
          <a:p>
            <a:pPr algn="l"/>
            <a:r>
              <a:rPr lang="ru-RU" sz="1800" dirty="0">
                <a:latin typeface="BwSurco-Medium" panose="00000600000000000000" pitchFamily="50" charset="-52"/>
                <a:cs typeface="Times New Roman" panose="02020603050405020304" pitchFamily="18" charset="0"/>
              </a:rPr>
              <a:t>Выполнил:</a:t>
            </a:r>
          </a:p>
          <a:p>
            <a:pPr algn="l"/>
            <a:r>
              <a:rPr lang="ru-RU" sz="1800" dirty="0">
                <a:latin typeface="BwSurco-Medium" panose="00000600000000000000" pitchFamily="50" charset="-52"/>
                <a:cs typeface="Times New Roman" panose="02020603050405020304" pitchFamily="18" charset="0"/>
              </a:rPr>
              <a:t>Студент гр. 3540901/02001</a:t>
            </a:r>
            <a:r>
              <a:rPr lang="en-US" sz="1800" dirty="0">
                <a:latin typeface="BwSurco-Medium" panose="00000600000000000000" pitchFamily="50" charset="-52"/>
                <a:cs typeface="Times New Roman" panose="02020603050405020304" pitchFamily="18" charset="0"/>
              </a:rPr>
              <a:t>	</a:t>
            </a:r>
            <a:r>
              <a:rPr lang="ru-RU" sz="1800" dirty="0">
                <a:latin typeface="BwSurco-Medium" panose="00000600000000000000" pitchFamily="50" charset="-52"/>
                <a:cs typeface="Times New Roman" panose="02020603050405020304" pitchFamily="18" charset="0"/>
              </a:rPr>
              <a:t>Бараев Д.Р.</a:t>
            </a:r>
          </a:p>
          <a:p>
            <a:pPr algn="l"/>
            <a:r>
              <a:rPr lang="ru-RU" sz="1800" dirty="0">
                <a:latin typeface="BwSurco-Medium" panose="00000600000000000000" pitchFamily="50" charset="-52"/>
                <a:cs typeface="Times New Roman" panose="02020603050405020304" pitchFamily="18" charset="0"/>
              </a:rPr>
              <a:t>Руководитель:</a:t>
            </a:r>
            <a:r>
              <a:rPr lang="en-US" sz="1800" dirty="0">
                <a:latin typeface="BwSurco-Medium" panose="00000600000000000000" pitchFamily="50" charset="-52"/>
                <a:cs typeface="Times New Roman" panose="02020603050405020304" pitchFamily="18" charset="0"/>
              </a:rPr>
              <a:t> </a:t>
            </a:r>
            <a:r>
              <a:rPr lang="ru-RU" sz="1800" dirty="0">
                <a:latin typeface="BwSurco-Medium" panose="00000600000000000000" pitchFamily="50" charset="-52"/>
                <a:cs typeface="Times New Roman" panose="02020603050405020304" pitchFamily="18" charset="0"/>
              </a:rPr>
              <a:t> 			Сафонова А.С.</a:t>
            </a:r>
          </a:p>
          <a:p>
            <a:pPr algn="l"/>
            <a:endParaRPr lang="en-US" sz="1800" dirty="0">
              <a:latin typeface="BwSurco-Medium" panose="00000600000000000000" pitchFamily="50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1E4E9F-3554-4AD9-8F25-3FB645F4B982}"/>
              </a:ext>
            </a:extLst>
          </p:cNvPr>
          <p:cNvSpPr txBox="1"/>
          <p:nvPr/>
        </p:nvSpPr>
        <p:spPr>
          <a:xfrm>
            <a:off x="4631441" y="6313287"/>
            <a:ext cx="2929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BwSurco-Medium" panose="00000600000000000000" pitchFamily="50" charset="-52"/>
                <a:cs typeface="Times New Roman" panose="02020603050405020304" pitchFamily="18" charset="0"/>
              </a:rPr>
              <a:t>Санкт-Петербург 2020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D5497C0-532D-4771-93AF-4520D0C6CAAE}"/>
              </a:ext>
            </a:extLst>
          </p:cNvPr>
          <p:cNvSpPr/>
          <p:nvPr/>
        </p:nvSpPr>
        <p:spPr>
          <a:xfrm>
            <a:off x="1824656" y="2844225"/>
            <a:ext cx="9246979" cy="584775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latin typeface="BwSurco-Medium" panose="00000600000000000000" pitchFamily="50" charset="-52"/>
                <a:cs typeface="Times New Roman" panose="02020603050405020304" pitchFamily="18" charset="0"/>
              </a:rPr>
              <a:t>Личность ученого: Антуан Лоран Лавуазье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EEBF8F50-C6CB-4BFC-8FFF-B20D449105B9}"/>
              </a:ext>
            </a:extLst>
          </p:cNvPr>
          <p:cNvCxnSpPr/>
          <p:nvPr/>
        </p:nvCxnSpPr>
        <p:spPr>
          <a:xfrm>
            <a:off x="2013750" y="3429000"/>
            <a:ext cx="8868792" cy="0"/>
          </a:xfrm>
          <a:prstGeom prst="line">
            <a:avLst/>
          </a:prstGeom>
          <a:ln w="25400" cap="rnd">
            <a:solidFill>
              <a:schemeClr val="dk1">
                <a:alpha val="53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059F0813-E878-48EC-9247-5E0A7171B624}"/>
              </a:ext>
            </a:extLst>
          </p:cNvPr>
          <p:cNvCxnSpPr/>
          <p:nvPr/>
        </p:nvCxnSpPr>
        <p:spPr>
          <a:xfrm>
            <a:off x="2013750" y="2844225"/>
            <a:ext cx="8868792" cy="0"/>
          </a:xfrm>
          <a:prstGeom prst="line">
            <a:avLst/>
          </a:prstGeom>
          <a:ln w="25400" cap="rnd">
            <a:solidFill>
              <a:schemeClr val="dk1">
                <a:alpha val="53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2532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5D74E4-2106-462D-B5E1-19B1CD6F7907}"/>
              </a:ext>
            </a:extLst>
          </p:cNvPr>
          <p:cNvSpPr txBox="1"/>
          <p:nvPr/>
        </p:nvSpPr>
        <p:spPr>
          <a:xfrm>
            <a:off x="3116061" y="2721114"/>
            <a:ext cx="59598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BwSurco-Medium" panose="00000600000000000000" pitchFamily="50" charset="-52"/>
              </a:rPr>
              <a:t>Спасибо за внимание !</a:t>
            </a:r>
          </a:p>
        </p:txBody>
      </p:sp>
      <p:pic>
        <p:nvPicPr>
          <p:cNvPr id="5" name="Picture 2" descr="Изображение выглядит как человек, стен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015F3F40-A202-4FEE-B56E-F6B03B6A2DF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1293"/>
          <a:stretch/>
        </p:blipFill>
        <p:spPr bwMode="auto">
          <a:xfrm>
            <a:off x="9075939" y="3429000"/>
            <a:ext cx="3116061" cy="2986689"/>
          </a:xfrm>
          <a:custGeom>
            <a:avLst/>
            <a:gdLst/>
            <a:ahLst/>
            <a:cxnLst/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950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28">
            <a:extLst>
              <a:ext uri="{FF2B5EF4-FFF2-40B4-BE49-F238E27FC236}">
                <a16:creationId xmlns:a16="http://schemas.microsoft.com/office/drawing/2014/main" id="{D0798727-907B-4523-8D13-CC69CDD5A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44268"/>
            <a:ext cx="6877664" cy="1373834"/>
          </a:xfrm>
        </p:spPr>
        <p:txBody>
          <a:bodyPr>
            <a:noAutofit/>
          </a:bodyPr>
          <a:lstStyle/>
          <a:p>
            <a:pPr algn="ctr"/>
            <a:r>
              <a:rPr lang="ru-RU" sz="2400" dirty="0">
                <a:latin typeface="BwSurco-Book" panose="00000400000000000000" pitchFamily="50" charset="-52"/>
              </a:rPr>
              <a:t>Антуа́н Лора́н Лавуазье́ </a:t>
            </a:r>
            <a:br>
              <a:rPr lang="ru-RU" sz="2400" dirty="0">
                <a:latin typeface="BwSurco-Book" panose="00000400000000000000" pitchFamily="50" charset="-52"/>
              </a:rPr>
            </a:br>
            <a:r>
              <a:rPr lang="ru-RU" sz="2400" dirty="0">
                <a:latin typeface="BwSurco-Book" panose="00000400000000000000" pitchFamily="50" charset="-52"/>
              </a:rPr>
              <a:t>26 августа 1743, Париж — 8 мая 1794, Париж</a:t>
            </a:r>
            <a:br>
              <a:rPr lang="ru-RU" sz="2400" dirty="0">
                <a:latin typeface="BwSurco-Book" panose="00000400000000000000" pitchFamily="50" charset="-52"/>
              </a:rPr>
            </a:br>
            <a:r>
              <a:rPr lang="ru-RU" sz="2400" dirty="0">
                <a:latin typeface="BwSurco-Book" panose="00000400000000000000" pitchFamily="50" charset="-52"/>
              </a:rPr>
              <a:t>Французский естествоиспытатель, основатель современной химии.</a:t>
            </a:r>
          </a:p>
        </p:txBody>
      </p:sp>
      <p:pic>
        <p:nvPicPr>
          <p:cNvPr id="1030" name="Picture 6" descr="Лавуазье, Антуан Лоран — Википедия">
            <a:extLst>
              <a:ext uri="{FF2B5EF4-FFF2-40B4-BE49-F238E27FC236}">
                <a16:creationId xmlns:a16="http://schemas.microsoft.com/office/drawing/2014/main" id="{E6320D32-B4D6-4EA8-B53A-D179F6E55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952" y="1016401"/>
            <a:ext cx="4180722" cy="4825198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544B1261-4ED9-4F5B-8131-69288DDDA147}"/>
              </a:ext>
            </a:extLst>
          </p:cNvPr>
          <p:cNvSpPr txBox="1"/>
          <p:nvPr/>
        </p:nvSpPr>
        <p:spPr>
          <a:xfrm>
            <a:off x="357326" y="2852091"/>
            <a:ext cx="609452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solidFill>
                  <a:srgbClr val="000000"/>
                </a:solidFill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Лавуазье </a:t>
            </a:r>
            <a:r>
              <a:rPr lang="ru-RU" dirty="0">
                <a:solidFill>
                  <a:srgbClr val="000000"/>
                </a:solidFill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родился 26 августа 1743 года. </a:t>
            </a:r>
          </a:p>
          <a:p>
            <a:pPr algn="just"/>
            <a:endParaRPr lang="ru-RU" dirty="0">
              <a:solidFill>
                <a:srgbClr val="000000"/>
              </a:solidFill>
              <a:latin typeface="BwSurco-Book" panose="00000400000000000000" pitchFamily="50" charset="-52"/>
              <a:ea typeface="Times New Roman" panose="02020603050405020304" pitchFamily="18" charset="0"/>
            </a:endParaRPr>
          </a:p>
          <a:p>
            <a:pPr algn="just"/>
            <a:r>
              <a:rPr lang="ru-RU" dirty="0">
                <a:solidFill>
                  <a:srgbClr val="000000"/>
                </a:solidFill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Лавуазье происходил из состоятельной буржуазной семьи. Его отец был одним из 400 адвокатов, находившихся в ведении Парижского парламента, и хотел, чтобы сын тоже стал адвокатом. Однако Лавуазье больше привлекали естественные науки, поэтому одновременно с юриспруденцией он изучал математику, астрономию, ботанику, минералогию, геологию и химию. Его обучение проходило под руководством лучших парижских профессоров</a:t>
            </a:r>
            <a:endParaRPr lang="ru-RU" dirty="0">
              <a:effectLst/>
              <a:latin typeface="BwSurco-Book" panose="00000400000000000000" pitchFamily="50" charset="-52"/>
              <a:ea typeface="Times New Roman" panose="02020603050405020304" pitchFamily="18" charset="0"/>
            </a:endParaRP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A8E96749-6112-40FD-AB23-FB3FC5346EDA}"/>
              </a:ext>
            </a:extLst>
          </p:cNvPr>
          <p:cNvSpPr/>
          <p:nvPr/>
        </p:nvSpPr>
        <p:spPr>
          <a:xfrm>
            <a:off x="357326" y="220257"/>
            <a:ext cx="6094520" cy="646331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600" b="1" dirty="0">
                <a:latin typeface="BwSurco-Book" panose="00000400000000000000" pitchFamily="50" charset="-52"/>
                <a:cs typeface="Times New Roman" panose="02020603050405020304" pitchFamily="18" charset="0"/>
              </a:rPr>
              <a:t>Биография</a:t>
            </a: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0824DC17-6A80-4587-92AF-F29D23003CED}"/>
              </a:ext>
            </a:extLst>
          </p:cNvPr>
          <p:cNvCxnSpPr>
            <a:cxnSpLocks/>
          </p:cNvCxnSpPr>
          <p:nvPr/>
        </p:nvCxnSpPr>
        <p:spPr>
          <a:xfrm>
            <a:off x="357326" y="934567"/>
            <a:ext cx="6094520" cy="0"/>
          </a:xfrm>
          <a:prstGeom prst="line">
            <a:avLst/>
          </a:prstGeom>
          <a:ln w="25400" cap="rnd">
            <a:solidFill>
              <a:schemeClr val="dk1">
                <a:alpha val="53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9B69A148-5FAC-4F99-90CA-976AC2539B20}"/>
              </a:ext>
            </a:extLst>
          </p:cNvPr>
          <p:cNvSpPr txBox="1"/>
          <p:nvPr/>
        </p:nvSpPr>
        <p:spPr>
          <a:xfrm>
            <a:off x="8208778" y="5808871"/>
            <a:ext cx="30710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wSurco-Book" panose="00000400000000000000" pitchFamily="50" charset="-52"/>
              </a:rPr>
              <a:t>Antoine Laurent de Lavoisier</a:t>
            </a:r>
            <a:endParaRPr lang="ru-RU" dirty="0">
              <a:latin typeface="BwSurco-Book" panose="000004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200446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A8E96749-6112-40FD-AB23-FB3FC5346EDA}"/>
              </a:ext>
            </a:extLst>
          </p:cNvPr>
          <p:cNvSpPr/>
          <p:nvPr/>
        </p:nvSpPr>
        <p:spPr>
          <a:xfrm>
            <a:off x="1344151" y="226762"/>
            <a:ext cx="3188711" cy="8505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3600" b="1" dirty="0">
                <a:latin typeface="BwSurco-Book" panose="00000400000000000000" pitchFamily="50" charset="-52"/>
                <a:ea typeface="+mj-ea"/>
                <a:cs typeface="+mj-cs"/>
              </a:rPr>
              <a:t>Образование</a:t>
            </a:r>
            <a:endParaRPr lang="en-US" sz="4400" b="1" dirty="0">
              <a:latin typeface="BwSurco-Book" panose="00000400000000000000" pitchFamily="50" charset="-52"/>
              <a:ea typeface="+mj-ea"/>
              <a:cs typeface="+mj-cs"/>
            </a:endParaRPr>
          </a:p>
        </p:txBody>
      </p:sp>
      <p:cxnSp>
        <p:nvCxnSpPr>
          <p:cNvPr id="2052" name="Straight Arrow Connector 134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Три события, вошедшие в историю 25 июня | Вестник Кавказа">
            <a:extLst>
              <a:ext uri="{FF2B5EF4-FFF2-40B4-BE49-F238E27FC236}">
                <a16:creationId xmlns:a16="http://schemas.microsoft.com/office/drawing/2014/main" id="{28E3A5CA-029E-4F99-B5EA-955E05CD3B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77" b="3179"/>
          <a:stretch/>
        </p:blipFill>
        <p:spPr bwMode="auto">
          <a:xfrm>
            <a:off x="5878849" y="10"/>
            <a:ext cx="6313150" cy="68579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46B86505-959D-4DC4-A799-3B968511A96F}"/>
              </a:ext>
            </a:extLst>
          </p:cNvPr>
          <p:cNvCxnSpPr>
            <a:cxnSpLocks/>
          </p:cNvCxnSpPr>
          <p:nvPr/>
        </p:nvCxnSpPr>
        <p:spPr>
          <a:xfrm>
            <a:off x="585926" y="2316480"/>
            <a:ext cx="470516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4F26E67-9946-40D6-9383-740D40947342}"/>
              </a:ext>
            </a:extLst>
          </p:cNvPr>
          <p:cNvSpPr txBox="1"/>
          <p:nvPr/>
        </p:nvSpPr>
        <p:spPr>
          <a:xfrm>
            <a:off x="104895" y="1077317"/>
            <a:ext cx="577395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rgbClr val="000000"/>
                </a:solidFill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Первоначальное образование получил в коллеже Мазарини, а затем прошёл курс юридического факультета. В 1764 году получил степень лиценциата прав.</a:t>
            </a:r>
            <a:endParaRPr lang="ru-RU" dirty="0">
              <a:solidFill>
                <a:srgbClr val="000000"/>
              </a:solidFill>
              <a:latin typeface="BwSurco-Book" panose="00000400000000000000" pitchFamily="50" charset="-52"/>
              <a:ea typeface="Times New Roman" panose="02020603050405020304" pitchFamily="18" charset="0"/>
            </a:endParaRPr>
          </a:p>
          <a:p>
            <a:pPr algn="just"/>
            <a:r>
              <a:rPr lang="ru-RU" dirty="0">
                <a:solidFill>
                  <a:srgbClr val="000000"/>
                </a:solidFill>
                <a:latin typeface="BwSurco-Book" panose="00000400000000000000" pitchFamily="50" charset="-52"/>
                <a:ea typeface="Times New Roman" panose="02020603050405020304" pitchFamily="18" charset="0"/>
              </a:rPr>
              <a:t>В 1765 году Лавуазье представил работу на заданную Парижской академией наук тему «О лучшем способе освещать улицы большого города».</a:t>
            </a:r>
          </a:p>
          <a:p>
            <a:pPr algn="just"/>
            <a:r>
              <a:rPr lang="ru-RU" dirty="0">
                <a:solidFill>
                  <a:srgbClr val="000000"/>
                </a:solidFill>
                <a:latin typeface="BwSurco-Book" panose="00000400000000000000" pitchFamily="50" charset="-52"/>
                <a:ea typeface="Times New Roman" panose="02020603050405020304" pitchFamily="18" charset="0"/>
              </a:rPr>
              <a:t>В 1766 году работа удостоена золотой медали академии. </a:t>
            </a:r>
          </a:p>
          <a:p>
            <a:pPr algn="just"/>
            <a:r>
              <a:rPr lang="ru-RU" dirty="0">
                <a:solidFill>
                  <a:srgbClr val="000000"/>
                </a:solidFill>
                <a:latin typeface="BwSurco-Book" panose="00000400000000000000" pitchFamily="50" charset="-52"/>
                <a:ea typeface="Times New Roman" panose="02020603050405020304" pitchFamily="18" charset="0"/>
              </a:rPr>
              <a:t>В период 1763—1767 годов совершает ряд путешествий с </a:t>
            </a:r>
            <a:r>
              <a:rPr lang="ru-RU" dirty="0" err="1">
                <a:solidFill>
                  <a:srgbClr val="000000"/>
                </a:solidFill>
                <a:latin typeface="BwSurco-Book" panose="00000400000000000000" pitchFamily="50" charset="-52"/>
                <a:ea typeface="Times New Roman" panose="02020603050405020304" pitchFamily="18" charset="0"/>
              </a:rPr>
              <a:t>Геттаром</a:t>
            </a:r>
            <a:r>
              <a:rPr lang="ru-RU" dirty="0">
                <a:solidFill>
                  <a:srgbClr val="000000"/>
                </a:solidFill>
                <a:latin typeface="BwSurco-Book" panose="00000400000000000000" pitchFamily="50" charset="-52"/>
                <a:ea typeface="Times New Roman" panose="02020603050405020304" pitchFamily="18" charset="0"/>
              </a:rPr>
              <a:t>, помогая последнему в составлении минералогической карты Франции.</a:t>
            </a:r>
          </a:p>
          <a:p>
            <a:pPr algn="just"/>
            <a:r>
              <a:rPr lang="ru-RU" dirty="0">
                <a:solidFill>
                  <a:srgbClr val="000000"/>
                </a:solidFill>
                <a:latin typeface="BwSurco-Book" panose="00000400000000000000" pitchFamily="50" charset="-52"/>
                <a:ea typeface="Times New Roman" panose="02020603050405020304" pitchFamily="18" charset="0"/>
              </a:rPr>
              <a:t>В 1768 был избран в академию адъюнктом по химии. В 1778 году был избран действительным членом академии, с 1785 года он состоял её директором.</a:t>
            </a:r>
          </a:p>
          <a:p>
            <a:pPr algn="just"/>
            <a:r>
              <a:rPr lang="ru-RU" dirty="0">
                <a:solidFill>
                  <a:srgbClr val="000000"/>
                </a:solidFill>
                <a:latin typeface="BwSurco-Book" panose="00000400000000000000" pitchFamily="50" charset="-52"/>
                <a:ea typeface="Times New Roman" panose="02020603050405020304" pitchFamily="18" charset="0"/>
              </a:rPr>
              <a:t>В 1768 году, когда Лавуазье был избран в академию, он вступил в Генеральный откуп, пайщиком откупщика Бодона. Со смертью последнего в 1779 году Лавуазье стал самостоятельным членом откупа.</a:t>
            </a:r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CE4AF6DD-5A9A-4FDE-9E98-5D598710C693}"/>
              </a:ext>
            </a:extLst>
          </p:cNvPr>
          <p:cNvCxnSpPr>
            <a:cxnSpLocks/>
          </p:cNvCxnSpPr>
          <p:nvPr/>
        </p:nvCxnSpPr>
        <p:spPr>
          <a:xfrm>
            <a:off x="754599" y="957456"/>
            <a:ext cx="4367814" cy="0"/>
          </a:xfrm>
          <a:prstGeom prst="line">
            <a:avLst/>
          </a:prstGeom>
          <a:ln w="25400" cap="rnd">
            <a:solidFill>
              <a:schemeClr val="dk1">
                <a:alpha val="53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435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544B1261-4ED9-4F5B-8131-69288DDDA147}"/>
              </a:ext>
            </a:extLst>
          </p:cNvPr>
          <p:cNvSpPr txBox="1"/>
          <p:nvPr/>
        </p:nvSpPr>
        <p:spPr>
          <a:xfrm>
            <a:off x="357326" y="886300"/>
            <a:ext cx="609452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rgbClr val="000000"/>
                </a:solidFill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Значение работ Лавуазье для развития взрывчатых веществ заключается, прежде всего, в разработке теории горения. Но и практическая деятельность великого ученого оказала огромное влияние на мировое пороходелие.</a:t>
            </a:r>
          </a:p>
          <a:p>
            <a:pPr algn="just"/>
            <a:endParaRPr lang="ru-RU" dirty="0">
              <a:solidFill>
                <a:srgbClr val="000000"/>
              </a:solidFill>
              <a:effectLst/>
              <a:latin typeface="BwSurco-Book" panose="00000400000000000000" pitchFamily="50" charset="-52"/>
              <a:ea typeface="Times New Roman" panose="02020603050405020304" pitchFamily="18" charset="0"/>
            </a:endParaRPr>
          </a:p>
          <a:p>
            <a:pPr algn="just"/>
            <a:r>
              <a:rPr lang="ru-RU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Благодаря Лавуазье производство пороха во Франции к 1788 году более чем удвоилось (с 1600 тысяч фунтов оно дошло до 3700 тысяч фунтов в год). </a:t>
            </a:r>
          </a:p>
          <a:p>
            <a:pPr algn="just"/>
            <a:r>
              <a:rPr lang="ru-RU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По инициативе Лавуазье, академия наук в 1773 году. назначает премию за лучшую работу, касающуюся способа наиболее выгодного производства селитры.</a:t>
            </a:r>
          </a:p>
          <a:p>
            <a:pPr algn="just"/>
            <a:endParaRPr lang="ru-RU" dirty="0">
              <a:effectLst/>
              <a:latin typeface="BwSurco-Book" panose="00000400000000000000" pitchFamily="50" charset="-52"/>
              <a:ea typeface="Times New Roman" panose="02020603050405020304" pitchFamily="18" charset="0"/>
            </a:endParaRPr>
          </a:p>
          <a:p>
            <a:pPr algn="just"/>
            <a:r>
              <a:rPr lang="ru-RU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Пороховым делом Лавуазье управлял до 1791 года. </a:t>
            </a:r>
          </a:p>
          <a:p>
            <a:pPr algn="just"/>
            <a:r>
              <a:rPr lang="ru-RU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Он жил в пороховом арсенале; здесь же помещалась и его лаборатория, из которой вышли почти все его химические работы.</a:t>
            </a:r>
          </a:p>
          <a:p>
            <a:pPr algn="just"/>
            <a:endParaRPr lang="ru-RU" dirty="0">
              <a:effectLst/>
              <a:latin typeface="BwSurco-Book" panose="00000400000000000000" pitchFamily="50" charset="-52"/>
              <a:ea typeface="Times New Roman" panose="02020603050405020304" pitchFamily="18" charset="0"/>
            </a:endParaRPr>
          </a:p>
          <a:p>
            <a:pPr algn="just"/>
            <a:r>
              <a:rPr lang="ru-RU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В 1783-1788 годах Лавуазье состоял членом общества и комитета земледелия в Париже. </a:t>
            </a: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A8E96749-6112-40FD-AB23-FB3FC5346EDA}"/>
              </a:ext>
            </a:extLst>
          </p:cNvPr>
          <p:cNvSpPr/>
          <p:nvPr/>
        </p:nvSpPr>
        <p:spPr>
          <a:xfrm>
            <a:off x="357327" y="163949"/>
            <a:ext cx="6094520" cy="646331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600" b="1" dirty="0">
                <a:latin typeface="BwSurco-Book" panose="00000400000000000000" pitchFamily="50" charset="-52"/>
                <a:cs typeface="Times New Roman" panose="02020603050405020304" pitchFamily="18" charset="0"/>
              </a:rPr>
              <a:t>Научная деятельность</a:t>
            </a: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0824DC17-6A80-4587-92AF-F29D23003CED}"/>
              </a:ext>
            </a:extLst>
          </p:cNvPr>
          <p:cNvCxnSpPr>
            <a:cxnSpLocks/>
          </p:cNvCxnSpPr>
          <p:nvPr/>
        </p:nvCxnSpPr>
        <p:spPr>
          <a:xfrm>
            <a:off x="357326" y="810280"/>
            <a:ext cx="6094520" cy="0"/>
          </a:xfrm>
          <a:prstGeom prst="line">
            <a:avLst/>
          </a:prstGeom>
          <a:ln w="25400" cap="rnd">
            <a:solidFill>
              <a:schemeClr val="dk1">
                <a:alpha val="53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4" name="Picture 2" descr="Интересные факты о кислороде | Интересные факты">
            <a:extLst>
              <a:ext uri="{FF2B5EF4-FFF2-40B4-BE49-F238E27FC236}">
                <a16:creationId xmlns:a16="http://schemas.microsoft.com/office/drawing/2014/main" id="{B144F4F0-1BC8-441D-B3AF-12533554E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27" y="1232529"/>
            <a:ext cx="5227030" cy="341937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B4D9D9-8F48-494B-8041-6ADAF16431E5}"/>
              </a:ext>
            </a:extLst>
          </p:cNvPr>
          <p:cNvSpPr txBox="1"/>
          <p:nvPr/>
        </p:nvSpPr>
        <p:spPr>
          <a:xfrm>
            <a:off x="7718267" y="4651899"/>
            <a:ext cx="32403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А. Лавуазье в лаборатории</a:t>
            </a:r>
          </a:p>
        </p:txBody>
      </p:sp>
    </p:spTree>
    <p:extLst>
      <p:ext uri="{BB962C8B-B14F-4D97-AF65-F5344CB8AC3E}">
        <p14:creationId xmlns:p14="http://schemas.microsoft.com/office/powerpoint/2010/main" val="326412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544B1261-4ED9-4F5B-8131-69288DDDA147}"/>
              </a:ext>
            </a:extLst>
          </p:cNvPr>
          <p:cNvSpPr txBox="1"/>
          <p:nvPr/>
        </p:nvSpPr>
        <p:spPr>
          <a:xfrm>
            <a:off x="357326" y="2032717"/>
            <a:ext cx="609452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rgbClr val="000000"/>
                </a:solidFill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С 1791 года А. Л. Лавуазье принимал участие в «совещательном бюро искусств и ремёсел».</a:t>
            </a:r>
          </a:p>
          <a:p>
            <a:pPr algn="just"/>
            <a:endParaRPr lang="ru-RU" dirty="0">
              <a:solidFill>
                <a:srgbClr val="000000"/>
              </a:solidFill>
              <a:effectLst/>
              <a:latin typeface="BwSurco-Book" panose="00000400000000000000" pitchFamily="50" charset="-52"/>
              <a:ea typeface="Times New Roman" panose="02020603050405020304" pitchFamily="18" charset="0"/>
            </a:endParaRPr>
          </a:p>
          <a:p>
            <a:pPr algn="just"/>
            <a:r>
              <a:rPr lang="ru-RU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В 1793 году депутат Бурдон потребовал немедленного ареста и предания суду бывших участников откупа.</a:t>
            </a:r>
          </a:p>
          <a:p>
            <a:pPr algn="just"/>
            <a:endParaRPr lang="ru-RU" dirty="0">
              <a:effectLst/>
              <a:latin typeface="BwSurco-Book" panose="00000400000000000000" pitchFamily="50" charset="-52"/>
              <a:ea typeface="Times New Roman" panose="02020603050405020304" pitchFamily="18" charset="0"/>
            </a:endParaRPr>
          </a:p>
          <a:p>
            <a:pPr algn="just"/>
            <a:r>
              <a:rPr lang="ru-RU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6 мая 1794 г. Лавуазье был приговорен к смерти.</a:t>
            </a:r>
          </a:p>
          <a:p>
            <a:pPr algn="just"/>
            <a:endParaRPr lang="ru-RU" dirty="0">
              <a:effectLst/>
              <a:latin typeface="BwSurco-Book" panose="00000400000000000000" pitchFamily="50" charset="-52"/>
              <a:ea typeface="Times New Roman" panose="02020603050405020304" pitchFamily="18" charset="0"/>
            </a:endParaRPr>
          </a:p>
          <a:p>
            <a:pPr algn="just"/>
            <a:r>
              <a:rPr lang="ru-RU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8 мая 1794 года состоялся суд. </a:t>
            </a:r>
          </a:p>
          <a:p>
            <a:pPr algn="just"/>
            <a:r>
              <a:rPr lang="ru-RU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По сфабрикованному обвинению 28 откупщиков, в том числе и Лавуазье, были казнены.</a:t>
            </a: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A8E96749-6112-40FD-AB23-FB3FC5346EDA}"/>
              </a:ext>
            </a:extLst>
          </p:cNvPr>
          <p:cNvSpPr/>
          <p:nvPr/>
        </p:nvSpPr>
        <p:spPr>
          <a:xfrm>
            <a:off x="357326" y="667365"/>
            <a:ext cx="6094520" cy="646331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600" b="1" dirty="0">
                <a:latin typeface="BwSurco-Book" panose="00000400000000000000" pitchFamily="50" charset="-52"/>
                <a:cs typeface="Times New Roman" panose="02020603050405020304" pitchFamily="18" charset="0"/>
              </a:rPr>
              <a:t>Трибунал и казнь</a:t>
            </a: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0824DC17-6A80-4587-92AF-F29D23003CED}"/>
              </a:ext>
            </a:extLst>
          </p:cNvPr>
          <p:cNvCxnSpPr>
            <a:cxnSpLocks/>
          </p:cNvCxnSpPr>
          <p:nvPr/>
        </p:nvCxnSpPr>
        <p:spPr>
          <a:xfrm>
            <a:off x="976544" y="1378451"/>
            <a:ext cx="4953739" cy="0"/>
          </a:xfrm>
          <a:prstGeom prst="line">
            <a:avLst/>
          </a:prstGeom>
          <a:ln w="25400" cap="rnd">
            <a:solidFill>
              <a:schemeClr val="dk1">
                <a:alpha val="53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CB4D9D9-8F48-494B-8041-6ADAF16431E5}"/>
              </a:ext>
            </a:extLst>
          </p:cNvPr>
          <p:cNvSpPr txBox="1"/>
          <p:nvPr/>
        </p:nvSpPr>
        <p:spPr>
          <a:xfrm>
            <a:off x="7733510" y="5205750"/>
            <a:ext cx="32403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dirty="0"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А. Л. Лавуазье в 1794 г.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12A1F4D-163E-4230-9A4D-13FF35C6E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996" y="1685962"/>
            <a:ext cx="5107378" cy="3486076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248903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FB74CFE-DF0C-41E8-B3F7-DD7D8FEE6BCF}"/>
              </a:ext>
            </a:extLst>
          </p:cNvPr>
          <p:cNvSpPr/>
          <p:nvPr/>
        </p:nvSpPr>
        <p:spPr>
          <a:xfrm>
            <a:off x="754971" y="400918"/>
            <a:ext cx="4387049" cy="91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bg1"/>
                </a:solidFill>
                <a:latin typeface="BwSurco-Book" panose="00000400000000000000" pitchFamily="50" charset="-52"/>
                <a:ea typeface="+mj-ea"/>
                <a:cs typeface="+mj-cs"/>
              </a:rPr>
              <a:t>Значение и память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39D07F-3C8C-461C-96FB-68DC0014368B}"/>
              </a:ext>
            </a:extLst>
          </p:cNvPr>
          <p:cNvSpPr txBox="1"/>
          <p:nvPr/>
        </p:nvSpPr>
        <p:spPr>
          <a:xfrm>
            <a:off x="392837" y="1689772"/>
            <a:ext cx="5910309" cy="351965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BwSurco-Book" panose="00000400000000000000" pitchFamily="50" charset="-52"/>
              </a:rPr>
              <a:t>Имя А. Лавуазье внесено в список величайших учёных Франции, помещённый на первом этаже Эйфелевой башни.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BwSurco-Book" panose="00000400000000000000" pitchFamily="50" charset="-52"/>
              </a:rPr>
              <a:t>Научная слава Лавуазье по смерти неоднократно оспаривалась.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BwSurco-Book" panose="00000400000000000000" pitchFamily="50" charset="-52"/>
              </a:rPr>
              <a:t>Главным образом Томсон (1830) и Фольхард (1870) старались умалить заслуги Лавуазье и набросить тень на всю его научную деятельность. Они обвинили его в том, что он присвоил себе открытия, сделанные другими, что он умышленно умалчивал имена своих предшественников и т. д.</a:t>
            </a:r>
            <a:endParaRPr lang="ru-RU" dirty="0">
              <a:solidFill>
                <a:schemeClr val="bg1"/>
              </a:solidFill>
              <a:latin typeface="BwSurco-Book" panose="00000400000000000000" pitchFamily="50" charset="-52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ru-RU" dirty="0">
                <a:solidFill>
                  <a:schemeClr val="bg1"/>
                </a:solidFill>
                <a:latin typeface="BwSurco-Book" panose="00000400000000000000" pitchFamily="50" charset="-52"/>
              </a:rPr>
              <a:t>В 1935 г. Международный астрономический союз присвоил имя Лавуазье кратеру на видимой стороне Луны.</a:t>
            </a:r>
            <a:endParaRPr lang="en-US" dirty="0">
              <a:solidFill>
                <a:schemeClr val="bg1"/>
              </a:solidFill>
              <a:latin typeface="BwSurco-Book" panose="00000400000000000000" pitchFamily="50" charset="-52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AEF1FF7-3509-46CD-8C32-E3AB1192B3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26" t="1517" r="1378" b="1"/>
          <a:stretch/>
        </p:blipFill>
        <p:spPr>
          <a:xfrm>
            <a:off x="6750141" y="-2008"/>
            <a:ext cx="5441859" cy="5656946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37874E5-06D3-43C4-985A-276760B7C51B}"/>
              </a:ext>
            </a:extLst>
          </p:cNvPr>
          <p:cNvSpPr txBox="1"/>
          <p:nvPr/>
        </p:nvSpPr>
        <p:spPr>
          <a:xfrm>
            <a:off x="402084" y="5817546"/>
            <a:ext cx="11387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dirty="0">
                <a:solidFill>
                  <a:schemeClr val="bg1"/>
                </a:solidFill>
                <a:latin typeface="BwSurco-Book" panose="00000400000000000000" pitchFamily="50" charset="-52"/>
                <a:ea typeface="Times New Roman" panose="02020603050405020304" pitchFamily="18" charset="0"/>
              </a:rPr>
              <a:t>«</a:t>
            </a:r>
            <a:r>
              <a:rPr lang="ru-RU" dirty="0">
                <a:solidFill>
                  <a:schemeClr val="bg1"/>
                </a:solidFill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Всего мгновение потребовалось им, чтобы срубить эту голову, но может и за сто лет Франция не сможет произвести ещё такой» - </a:t>
            </a:r>
            <a:r>
              <a:rPr lang="ru-RU" b="1" dirty="0">
                <a:solidFill>
                  <a:schemeClr val="bg1"/>
                </a:solidFill>
                <a:effectLst/>
                <a:latin typeface="BwSurco-Book" panose="00000400000000000000" pitchFamily="50" charset="-52"/>
                <a:ea typeface="Times New Roman" panose="02020603050405020304" pitchFamily="18" charset="0"/>
              </a:rPr>
              <a:t>Лагранж, Жозеф Луи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E4CD3A15-DDAE-4AA4-890C-8E4449F32F7D}"/>
              </a:ext>
            </a:extLst>
          </p:cNvPr>
          <p:cNvCxnSpPr>
            <a:cxnSpLocks/>
          </p:cNvCxnSpPr>
          <p:nvPr/>
        </p:nvCxnSpPr>
        <p:spPr>
          <a:xfrm>
            <a:off x="392837" y="1387329"/>
            <a:ext cx="5111319" cy="0"/>
          </a:xfrm>
          <a:prstGeom prst="line">
            <a:avLst/>
          </a:prstGeom>
          <a:ln w="25400" cap="rnd">
            <a:solidFill>
              <a:schemeClr val="dk1">
                <a:alpha val="53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182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15833DB-996B-4477-9444-CA1155F65FD7}"/>
              </a:ext>
            </a:extLst>
          </p:cNvPr>
          <p:cNvSpPr/>
          <p:nvPr/>
        </p:nvSpPr>
        <p:spPr>
          <a:xfrm>
            <a:off x="533029" y="66451"/>
            <a:ext cx="4953371" cy="91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3600" b="1" dirty="0">
                <a:latin typeface="BwSurco-Book" panose="00000400000000000000" pitchFamily="50" charset="-52"/>
                <a:ea typeface="+mj-ea"/>
                <a:cs typeface="+mj-cs"/>
              </a:rPr>
              <a:t>Научные труды: химия</a:t>
            </a:r>
            <a:endParaRPr lang="en-US" sz="3600" b="1" dirty="0">
              <a:latin typeface="BwSurco-Book" panose="00000400000000000000" pitchFamily="50" charset="-52"/>
              <a:ea typeface="+mj-ea"/>
              <a:cs typeface="+mj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9A427E8-FB8F-4684-9BC3-F95AE56496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40"/>
          <a:stretch/>
        </p:blipFill>
        <p:spPr bwMode="auto">
          <a:xfrm>
            <a:off x="8644224" y="3171094"/>
            <a:ext cx="3425240" cy="2308323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21D99D-4522-470F-A91B-DF6103995745}"/>
              </a:ext>
            </a:extLst>
          </p:cNvPr>
          <p:cNvSpPr txBox="1"/>
          <p:nvPr/>
        </p:nvSpPr>
        <p:spPr>
          <a:xfrm>
            <a:off x="8728834" y="5479417"/>
            <a:ext cx="32560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latin typeface="BwSurco-Book" panose="00000400000000000000" pitchFamily="50" charset="-52"/>
              </a:rPr>
              <a:t>Прибор Лавуазье для определения состава воздуха и выяснения причины увеличения в весе металлов при прокаливании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005523-BAAA-4C2E-8EA7-F57FBCCBFAC7}"/>
              </a:ext>
            </a:extLst>
          </p:cNvPr>
          <p:cNvSpPr txBox="1"/>
          <p:nvPr/>
        </p:nvSpPr>
        <p:spPr>
          <a:xfrm>
            <a:off x="88776" y="807841"/>
            <a:ext cx="121032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BwSurco-Book" panose="00000400000000000000" pitchFamily="50" charset="-52"/>
              </a:rPr>
              <a:t>Одна из первых по времени, наиболее важных работ А. Л. Лавуазье была посвящена решению вопроса, можно ли воду превратить в землю.</a:t>
            </a: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Прибегая в исследованиях к точному взвешиванию, Лавуазье показал, что при процессе горения вещество не выделяется из горящего тела, а присоединяется к нему. Путём анализа и синтеза показал, что воздух есть смесь двух газов: один из них — есть газ, преимущественно поддерживающий горение, «здоровый воздух, чистый воздух, кислород», как последовательно называл его сам Лавуазье, другой газ — нездоровый воздух или азот.</a:t>
            </a: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Вместе с изучением состава воздуха Лавуазье исследует роль кислорода в образовании кислот</a:t>
            </a:r>
            <a:r>
              <a:rPr lang="en-US" dirty="0">
                <a:latin typeface="BwSurco-Book" panose="00000400000000000000" pitchFamily="50" charset="-52"/>
              </a:rPr>
              <a:t>, </a:t>
            </a:r>
            <a:r>
              <a:rPr lang="ru-RU" dirty="0">
                <a:latin typeface="BwSurco-Book" panose="00000400000000000000" pitchFamily="50" charset="-52"/>
              </a:rPr>
              <a:t>устанавливает состав угольной кислоты</a:t>
            </a:r>
            <a:r>
              <a:rPr lang="en-US" dirty="0">
                <a:latin typeface="BwSurco-Book" panose="00000400000000000000" pitchFamily="50" charset="-52"/>
              </a:rPr>
              <a:t>, </a:t>
            </a:r>
            <a:r>
              <a:rPr lang="ru-RU" dirty="0">
                <a:latin typeface="BwSurco-Book" panose="00000400000000000000" pitchFamily="50" charset="-52"/>
              </a:rPr>
              <a:t>объясняет изменения воздуха, вызываемые горением свечи и дыханием животных.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EE7286-AD3A-44E3-9CFB-026650306B3B}"/>
              </a:ext>
            </a:extLst>
          </p:cNvPr>
          <p:cNvSpPr txBox="1"/>
          <p:nvPr/>
        </p:nvSpPr>
        <p:spPr>
          <a:xfrm>
            <a:off x="88776" y="3116165"/>
            <a:ext cx="838939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BwSurco-Book" panose="00000400000000000000" pitchFamily="50" charset="-52"/>
              </a:rPr>
              <a:t>С 1774 года А. Лавуазье занимался изучением горения водорода.</a:t>
            </a: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Только в 1783 году Лавуазье и Лаплас нашли искомое: продуктом горения водорода оказалась чистая вода.</a:t>
            </a: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В 1785 году Лавуазье вместе с Менье получили, путём синтеза из водорода и кислорода, 45 г воды.</a:t>
            </a: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Лавуазье занимался также процессами брожения и установил факт расщепления виноградного сахара на алкоголь и углекислый газ.</a:t>
            </a: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Опираясь на свойства кислородных соединений различных простых тел Лавуазье первый дал классификацию тел, известных в то время в химической практике. Основой его классификации служили, вместе с понятием о простых телах, понятия — окись, кислота и соль.</a:t>
            </a:r>
          </a:p>
        </p:txBody>
      </p:sp>
    </p:spTree>
    <p:extLst>
      <p:ext uri="{BB962C8B-B14F-4D97-AF65-F5344CB8AC3E}">
        <p14:creationId xmlns:p14="http://schemas.microsoft.com/office/powerpoint/2010/main" val="1985164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627D138-F7E9-491B-91FB-36E37B4618B7}"/>
              </a:ext>
            </a:extLst>
          </p:cNvPr>
          <p:cNvSpPr/>
          <p:nvPr/>
        </p:nvSpPr>
        <p:spPr>
          <a:xfrm>
            <a:off x="533029" y="66451"/>
            <a:ext cx="5113169" cy="91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3600" b="1" dirty="0">
                <a:latin typeface="BwSurco-Book" panose="00000400000000000000" pitchFamily="50" charset="-52"/>
                <a:ea typeface="+mj-ea"/>
                <a:cs typeface="+mj-cs"/>
              </a:rPr>
              <a:t>Научные труды: физика</a:t>
            </a:r>
            <a:endParaRPr lang="en-US" sz="3600" b="1" dirty="0">
              <a:latin typeface="BwSurco-Book" panose="00000400000000000000" pitchFamily="50" charset="-52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84F224-9BC9-414C-8C6F-607C921E4383}"/>
              </a:ext>
            </a:extLst>
          </p:cNvPr>
          <p:cNvSpPr txBox="1"/>
          <p:nvPr/>
        </p:nvSpPr>
        <p:spPr>
          <a:xfrm>
            <a:off x="159798" y="843677"/>
            <a:ext cx="1183393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BwSurco-Book" panose="00000400000000000000" pitchFamily="50" charset="-52"/>
              </a:rPr>
              <a:t>Явления тепла, тесно связанные с процессом горения, составляли также предмет изучения Лавуазье. Вместе с Лапласом, будущим творцом «Небесной механики», Лавуазье даёт начало калориметрии; они устраивают ледяной калориметр. С помощью его они измеряют теплоёмкости многих тел и тепло́ты, освобождающиеся при различных химических превращениях, например при сгорании угля, фосфора, водорода, при взрыве смеси селитры, серы и угля.</a:t>
            </a: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Этими работами они кладут основание новой области </a:t>
            </a: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исследования — термохимии.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D1C3C0-D621-407E-9F6D-75F836281770}"/>
              </a:ext>
            </a:extLst>
          </p:cNvPr>
          <p:cNvSpPr txBox="1"/>
          <p:nvPr/>
        </p:nvSpPr>
        <p:spPr>
          <a:xfrm>
            <a:off x="159798" y="2744197"/>
            <a:ext cx="667600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ru-RU" dirty="0">
              <a:latin typeface="BwSurco-Book" panose="00000400000000000000" pitchFamily="50" charset="-52"/>
            </a:endParaRP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Калориметрические и термохимические исследования Лавуазье и Лапласа описаны в мемуаре «</a:t>
            </a:r>
            <a:r>
              <a:rPr lang="ru-RU" dirty="0" err="1">
                <a:latin typeface="BwSurco-Book" panose="00000400000000000000" pitchFamily="50" charset="-52"/>
              </a:rPr>
              <a:t>Mémoire</a:t>
            </a:r>
            <a:r>
              <a:rPr lang="ru-RU" dirty="0">
                <a:latin typeface="BwSurco-Book" panose="00000400000000000000" pitchFamily="50" charset="-52"/>
              </a:rPr>
              <a:t> </a:t>
            </a:r>
            <a:r>
              <a:rPr lang="ru-RU" dirty="0" err="1">
                <a:latin typeface="BwSurco-Book" panose="00000400000000000000" pitchFamily="50" charset="-52"/>
              </a:rPr>
              <a:t>sur</a:t>
            </a:r>
            <a:r>
              <a:rPr lang="ru-RU" dirty="0">
                <a:latin typeface="BwSurco-Book" panose="00000400000000000000" pitchFamily="50" charset="-52"/>
              </a:rPr>
              <a:t> </a:t>
            </a:r>
            <a:r>
              <a:rPr lang="ru-RU" dirty="0" err="1">
                <a:latin typeface="BwSurco-Book" panose="00000400000000000000" pitchFamily="50" charset="-52"/>
              </a:rPr>
              <a:t>la</a:t>
            </a:r>
            <a:r>
              <a:rPr lang="ru-RU" dirty="0">
                <a:latin typeface="BwSurco-Book" panose="00000400000000000000" pitchFamily="50" charset="-52"/>
              </a:rPr>
              <a:t> </a:t>
            </a:r>
            <a:r>
              <a:rPr lang="ru-RU" dirty="0" err="1">
                <a:latin typeface="BwSurco-Book" panose="00000400000000000000" pitchFamily="50" charset="-52"/>
              </a:rPr>
              <a:t>chaleur</a:t>
            </a:r>
            <a:r>
              <a:rPr lang="ru-RU" dirty="0">
                <a:latin typeface="BwSurco-Book" panose="00000400000000000000" pitchFamily="50" charset="-52"/>
              </a:rPr>
              <a:t>» (1780). В 1781—1782 годах они дают известный способ определять расширение твёрдых тел. Выработанные ими методы они вслед за тем применяют для изучения животной теплоты.</a:t>
            </a:r>
          </a:p>
          <a:p>
            <a:pPr algn="just"/>
            <a:endParaRPr lang="ru-RU" dirty="0">
              <a:latin typeface="BwSurco-Book" panose="00000400000000000000" pitchFamily="50" charset="-52"/>
            </a:endParaRP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При проведении лабораторных исследований Лавуазье обнаружил, что воспламенение спирта происходит при концентрации не менее 40 % в растворе воды.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A325A0-D209-4B6A-86B2-CD250362831E}"/>
              </a:ext>
            </a:extLst>
          </p:cNvPr>
          <p:cNvSpPr txBox="1"/>
          <p:nvPr/>
        </p:nvSpPr>
        <p:spPr>
          <a:xfrm>
            <a:off x="8309914" y="6077918"/>
            <a:ext cx="26380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latin typeface="BwSurco-Book" panose="00000400000000000000" pitchFamily="50" charset="-52"/>
              </a:rPr>
              <a:t>Оборудование А. Лавуазье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1CB6559-DBA6-476F-8E38-8B3DB4E67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567" y="2129741"/>
            <a:ext cx="4680707" cy="3948177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64120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627D138-F7E9-491B-91FB-36E37B4618B7}"/>
              </a:ext>
            </a:extLst>
          </p:cNvPr>
          <p:cNvSpPr/>
          <p:nvPr/>
        </p:nvSpPr>
        <p:spPr>
          <a:xfrm>
            <a:off x="533029" y="66451"/>
            <a:ext cx="6160734" cy="91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3600" b="1" dirty="0">
                <a:latin typeface="BwSurco-Book" panose="00000400000000000000" pitchFamily="50" charset="-52"/>
                <a:ea typeface="+mj-ea"/>
                <a:cs typeface="+mj-cs"/>
              </a:rPr>
              <a:t>Научные труды: физиология</a:t>
            </a:r>
            <a:endParaRPr lang="en-US" sz="3600" b="1" dirty="0">
              <a:latin typeface="BwSurco-Book" panose="00000400000000000000" pitchFamily="50" charset="-52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84F224-9BC9-414C-8C6F-607C921E4383}"/>
              </a:ext>
            </a:extLst>
          </p:cNvPr>
          <p:cNvSpPr txBox="1"/>
          <p:nvPr/>
        </p:nvSpPr>
        <p:spPr>
          <a:xfrm>
            <a:off x="159798" y="843677"/>
            <a:ext cx="118339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BwSurco-Book" panose="00000400000000000000" pitchFamily="50" charset="-52"/>
              </a:rPr>
              <a:t>Исследованиями над животной теплотой Лавуазье представил против витализма, царившего в то время в науках биологических, столь же сильные доводы, как исследованиями над горением тел и над составом воды против учения о флогистоне. Лавуазье нанёс, кроме того, окончательное поражение учению о стихиях, ведущему своё начало от времён глубокой древности. Взгляд на огонь, воздух, воду и землю как на элементы дожил до Лавуазье.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D1C3C0-D621-407E-9F6D-75F836281770}"/>
              </a:ext>
            </a:extLst>
          </p:cNvPr>
          <p:cNvSpPr txBox="1"/>
          <p:nvPr/>
        </p:nvSpPr>
        <p:spPr>
          <a:xfrm>
            <a:off x="159798" y="2336393"/>
            <a:ext cx="667600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ru-RU" dirty="0">
              <a:latin typeface="BwSurco-Book" panose="00000400000000000000" pitchFamily="50" charset="-52"/>
            </a:endParaRP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Исследование «</a:t>
            </a:r>
            <a:r>
              <a:rPr lang="ru-RU" dirty="0" err="1">
                <a:latin typeface="BwSurco-Book" panose="00000400000000000000" pitchFamily="50" charset="-52"/>
              </a:rPr>
              <a:t>Sur</a:t>
            </a:r>
            <a:r>
              <a:rPr lang="ru-RU" dirty="0">
                <a:latin typeface="BwSurco-Book" panose="00000400000000000000" pitchFamily="50" charset="-52"/>
              </a:rPr>
              <a:t> </a:t>
            </a:r>
            <a:r>
              <a:rPr lang="ru-RU" dirty="0" err="1">
                <a:latin typeface="BwSurco-Book" panose="00000400000000000000" pitchFamily="50" charset="-52"/>
              </a:rPr>
              <a:t>la</a:t>
            </a:r>
            <a:r>
              <a:rPr lang="ru-RU" dirty="0">
                <a:latin typeface="BwSurco-Book" panose="00000400000000000000" pitchFamily="50" charset="-52"/>
              </a:rPr>
              <a:t> </a:t>
            </a:r>
            <a:r>
              <a:rPr lang="ru-RU" dirty="0" err="1">
                <a:latin typeface="BwSurco-Book" panose="00000400000000000000" pitchFamily="50" charset="-52"/>
              </a:rPr>
              <a:t>chaleur</a:t>
            </a:r>
            <a:r>
              <a:rPr lang="ru-RU" dirty="0">
                <a:latin typeface="BwSurco-Book" panose="00000400000000000000" pitchFamily="50" charset="-52"/>
              </a:rPr>
              <a:t>», сделанное Лавуазье совместно с Лапласом, а также исследования над дыханием животных, произведённые Лавуазье совместно с </a:t>
            </a:r>
            <a:r>
              <a:rPr lang="ru-RU" dirty="0" err="1">
                <a:latin typeface="BwSurco-Book" panose="00000400000000000000" pitchFamily="50" charset="-52"/>
              </a:rPr>
              <a:t>Сегеном</a:t>
            </a:r>
            <a:r>
              <a:rPr lang="ru-RU" dirty="0">
                <a:latin typeface="BwSurco-Book" panose="00000400000000000000" pitchFamily="50" charset="-52"/>
              </a:rPr>
              <a:t> в 1789—1790 годах показали, что дыхание животных есть медленное горение, за счёт которого в организме поддерживается всегда постоянный запас тепла. Траты, производимые в организме процессом горения, восполняются пищеварением.</a:t>
            </a:r>
          </a:p>
          <a:p>
            <a:pPr algn="just"/>
            <a:endParaRPr lang="ru-RU" dirty="0">
              <a:latin typeface="BwSurco-Book" panose="00000400000000000000" pitchFamily="50" charset="-52"/>
            </a:endParaRPr>
          </a:p>
          <a:p>
            <a:pPr algn="just"/>
            <a:r>
              <a:rPr lang="ru-RU" dirty="0">
                <a:latin typeface="BwSurco-Book" panose="00000400000000000000" pitchFamily="50" charset="-52"/>
              </a:rPr>
              <a:t>Лавуазье первый придал важное значение количественной стороне химических превращений веществ и сделал весы необходимой принадлежностью химической лаборатории.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FEB2775-620A-467C-BD23-E6F3B3B1D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228" y="2336393"/>
            <a:ext cx="4588347" cy="305770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A325A0-D209-4B6A-86B2-CD250362831E}"/>
              </a:ext>
            </a:extLst>
          </p:cNvPr>
          <p:cNvSpPr txBox="1"/>
          <p:nvPr/>
        </p:nvSpPr>
        <p:spPr>
          <a:xfrm>
            <a:off x="7103539" y="5491103"/>
            <a:ext cx="47917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latin typeface="BwSurco-Book" panose="00000400000000000000" pitchFamily="50" charset="-52"/>
              </a:rPr>
              <a:t>Лаборатория А. Л. Лавуазье, Музей искусств и ремёсел (Париж)</a:t>
            </a:r>
          </a:p>
        </p:txBody>
      </p:sp>
    </p:spTree>
    <p:extLst>
      <p:ext uri="{BB962C8B-B14F-4D97-AF65-F5344CB8AC3E}">
        <p14:creationId xmlns:p14="http://schemas.microsoft.com/office/powerpoint/2010/main" val="3503626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1185</Words>
  <Application>Microsoft Office PowerPoint</Application>
  <PresentationFormat>Широкоэкранный</PresentationFormat>
  <Paragraphs>73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BwSurco-Book</vt:lpstr>
      <vt:lpstr>BwSurco-Medium</vt:lpstr>
      <vt:lpstr>Calibri</vt:lpstr>
      <vt:lpstr>Calibri Light</vt:lpstr>
      <vt:lpstr>Office Theme</vt:lpstr>
      <vt:lpstr>ФЕДЕРАЛЬНОЕ ГОСУДАРСТВЕННОЕ АВТОНОМНОЕ ОБРАЗОВАТЕЛЬНОЕ УЧРЕЖДЕНИЕ ВЫСШЕГО ОБРАЗОВАНИЯ «САНКТ-ПЕТЕРБУРГСКИЙ ПОЛИТЕХНИЧЕСКИЙ УНИВЕРСИТЕТ ПЕТРА ВЕЛИКОГО»</vt:lpstr>
      <vt:lpstr>Антуа́н Лора́н Лавуазье́  26 августа 1743, Париж — 8 мая 1794, Париж Французский естествоиспытатель, основатель современной химии.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ФЕДЕРАЛЬНОЕ ГОСУДАРСТВЕННОЕ АВТОНОМНОЕ ОБРАЗОВАТЕЛЬНОЕ УЧРЕЖДЕНИЕ ВЫСШЕГО ОБРАЗОВАНИЯ «САНКТ-ПЕТЕРБУРГСКИЙ ПОЛИТЕХНИЧЕСКИЙ УНИВЕРСИТЕТ ПЕТРА ВЕЛИКОГО»</dc:title>
  <dc:creator>Дамир Р Бараев</dc:creator>
  <cp:lastModifiedBy>Дамир Р Бараев</cp:lastModifiedBy>
  <cp:revision>11</cp:revision>
  <dcterms:created xsi:type="dcterms:W3CDTF">2020-12-07T14:04:23Z</dcterms:created>
  <dcterms:modified xsi:type="dcterms:W3CDTF">2020-12-07T16:28:19Z</dcterms:modified>
</cp:coreProperties>
</file>

<file path=docProps/thumbnail.jpeg>
</file>